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0"/>
  </p:notesMasterIdLst>
  <p:sldIdLst>
    <p:sldId id="734" r:id="rId3"/>
    <p:sldId id="761" r:id="rId4"/>
    <p:sldId id="762" r:id="rId5"/>
    <p:sldId id="763" r:id="rId6"/>
    <p:sldId id="733" r:id="rId7"/>
    <p:sldId id="764" r:id="rId8"/>
    <p:sldId id="744" r:id="rId9"/>
    <p:sldId id="766" r:id="rId10"/>
    <p:sldId id="767" r:id="rId11"/>
    <p:sldId id="743" r:id="rId12"/>
    <p:sldId id="735" r:id="rId13"/>
    <p:sldId id="738" r:id="rId14"/>
    <p:sldId id="745" r:id="rId15"/>
    <p:sldId id="772" r:id="rId16"/>
    <p:sldId id="737" r:id="rId17"/>
    <p:sldId id="768" r:id="rId18"/>
    <p:sldId id="741" r:id="rId19"/>
    <p:sldId id="774" r:id="rId20"/>
    <p:sldId id="760" r:id="rId21"/>
    <p:sldId id="786" r:id="rId22"/>
    <p:sldId id="775" r:id="rId23"/>
    <p:sldId id="787" r:id="rId24"/>
    <p:sldId id="773" r:id="rId25"/>
    <p:sldId id="769" r:id="rId26"/>
    <p:sldId id="788" r:id="rId27"/>
    <p:sldId id="789" r:id="rId28"/>
    <p:sldId id="792" r:id="rId29"/>
    <p:sldId id="795" r:id="rId30"/>
    <p:sldId id="796" r:id="rId31"/>
    <p:sldId id="790" r:id="rId32"/>
    <p:sldId id="777" r:id="rId33"/>
    <p:sldId id="797" r:id="rId34"/>
    <p:sldId id="794" r:id="rId35"/>
    <p:sldId id="791" r:id="rId36"/>
    <p:sldId id="778" r:id="rId37"/>
    <p:sldId id="779" r:id="rId38"/>
    <p:sldId id="780" r:id="rId39"/>
    <p:sldId id="770" r:id="rId40"/>
    <p:sldId id="785" r:id="rId41"/>
    <p:sldId id="801" r:id="rId42"/>
    <p:sldId id="799" r:id="rId43"/>
    <p:sldId id="771" r:id="rId44"/>
    <p:sldId id="756" r:id="rId45"/>
    <p:sldId id="803" r:id="rId46"/>
    <p:sldId id="805" r:id="rId47"/>
    <p:sldId id="804" r:id="rId48"/>
    <p:sldId id="802" r:id="rId4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9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0000FF"/>
    <a:srgbClr val="7F7F7F"/>
    <a:srgbClr val="0AC200"/>
    <a:srgbClr val="44C404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2944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8:07:22.710" idx="6">
    <p:pos x="2949" y="2509"/>
    <p:text>正式表記（大文字・小文字など）を確認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9:29:34.300" idx="7">
    <p:pos x="1650" y="918"/>
    <p:text>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9:29:34.300" idx="7">
    <p:pos x="1767" y="928"/>
    <p:text>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10:07:58.624" idx="8">
    <p:pos x="2666" y="1708"/>
    <p:text>Add 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11:18:39.194" idx="9">
    <p:pos x="557" y="703"/>
    <p:text>Replace this photo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5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4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85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55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964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746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611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87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62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679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111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44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395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393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094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72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074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86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5262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5839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55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27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3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8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18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gilealliance.org/deliver-agile-2018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gile2018.sched.com/event/EUDp/database-devops-strategies-to-address-devops-last-mile-scott-amble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gile2018.sched.com/event/EUD7/creating-chaos-engineering-shahzad-zafa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comments" Target="../comments/commen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hyperlink" Target="https://twitter.com/ToBeAgile" TargetMode="External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mazon.com/dp/B0054RGYNQ/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twitter.com/WoodyZuill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hyperlink" Target="https://twitter.com/staszv" TargetMode="External"/><Relationship Id="rId9" Type="http://schemas.openxmlformats.org/officeDocument/2006/relationships/image" Target="../media/image9.jpg"/><Relationship Id="rId10" Type="http://schemas.openxmlformats.org/officeDocument/2006/relationships/hyperlink" Target="https://twitter.com/Cara_Fay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comments" Target="../comments/commen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agile2017-81797956" TargetMode="External"/><Relationship Id="rId4" Type="http://schemas.openxmlformats.org/officeDocument/2006/relationships/hyperlink" Target="https://www.slideshare.net/ssuser968fab/agile2016" TargetMode="External"/><Relationship Id="rId5" Type="http://schemas.openxmlformats.org/officeDocument/2006/relationships/hyperlink" Target="https://www.slideshare.net/ssuser968fab/agile2014-report-as-a-speaker-and-a-reporter-of-the-latest-agile-in-the-world" TargetMode="External"/><Relationship Id="rId6" Type="http://schemas.openxmlformats.org/officeDocument/2006/relationships/hyperlink" Target="http://www.manaslink.com/agile2013" TargetMode="External"/><Relationship Id="rId7" Type="http://schemas.openxmlformats.org/officeDocument/2006/relationships/hyperlink" Target="http://www.manaslink.com/agile201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968fab/technology-drivendevelopment-forslideshare-38323907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s://anagileway.wordpress.com/2016/10/07/modern-agile-jp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/>
              <a:t>From Output</a:t>
            </a:r>
            <a:br>
              <a:rPr lang="en-US" altLang="ja-JP" sz="9600" b="1" i="1" dirty="0" smtClean="0"/>
            </a:br>
            <a:r>
              <a:rPr lang="en-US" altLang="ja-JP" sz="9600" b="1" i="1" dirty="0" smtClean="0"/>
              <a:t>to Outcome</a:t>
            </a:r>
            <a:endParaRPr kumimoji="1" lang="ja-JP" altLang="en-US" sz="9600" b="1" i="1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Agile2018 Report -</a:t>
            </a:r>
            <a:endParaRPr lang="ja-JP" altLang="en-US" sz="4000">
              <a:solidFill>
                <a:srgbClr val="FFFF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36614"/>
              </p:ext>
            </p:extLst>
          </p:nvPr>
        </p:nvGraphicFramePr>
        <p:xfrm>
          <a:off x="628650" y="1863000"/>
          <a:ext cx="7886700" cy="47779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Aug. 6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mr-IN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–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10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(5 days)</a:t>
                      </a:r>
                      <a:endParaRPr kumimoji="1" lang="ja-JP" altLang="en-US" sz="2400" b="0" i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Type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Talk/Workshop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Level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Learning/Practicing/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Advancing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/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27323" y="5112250"/>
            <a:ext cx="3932246" cy="1003161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5607000" y="4001254"/>
            <a:ext cx="2880000" cy="1080000"/>
          </a:xfrm>
          <a:prstGeom prst="wedgeRectCallout">
            <a:avLst>
              <a:gd name="adj1" fmla="val -86892"/>
              <a:gd name="adj2" fmla="val 103282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Decreasing.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Maybe moved to 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deliver:Agile 2018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2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08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Big Trends of Agile2018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Scaling Agile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Business Agility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Technologies </a:t>
            </a:r>
            <a:r>
              <a:rPr lang="en-US" altLang="ja-JP" sz="4000" dirty="0" smtClean="0">
                <a:solidFill>
                  <a:srgbClr val="0AC000"/>
                </a:solidFill>
              </a:rPr>
              <a:t>for</a:t>
            </a:r>
            <a:br>
              <a:rPr lang="en-US" altLang="ja-JP" sz="4000" dirty="0" smtClean="0">
                <a:solidFill>
                  <a:srgbClr val="0AC000"/>
                </a:solidFill>
              </a:rPr>
            </a:br>
            <a:r>
              <a:rPr lang="en-US" altLang="ja-JP" sz="4000" dirty="0" smtClean="0">
                <a:solidFill>
                  <a:srgbClr val="0AC000"/>
                </a:solidFill>
              </a:rPr>
              <a:t>Trial </a:t>
            </a:r>
            <a:r>
              <a:rPr lang="en-US" altLang="ja-JP" sz="4000" dirty="0">
                <a:solidFill>
                  <a:srgbClr val="0AC000"/>
                </a:solidFill>
              </a:rPr>
              <a:t>&amp; Errors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Scaling Agile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There are 2 meanings: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>
                <a:solidFill>
                  <a:srgbClr val="0AC000"/>
                </a:solidFill>
              </a:rPr>
              <a:t>S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caling </a:t>
            </a:r>
            <a:r>
              <a:rPr lang="en-US" altLang="ja-JP" sz="3200" u="sng" dirty="0">
                <a:solidFill>
                  <a:srgbClr val="0AC000"/>
                </a:solidFill>
              </a:rPr>
              <a:t>development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teams</a:t>
            </a:r>
            <a:endParaRPr lang="en-US" altLang="ja-JP" sz="3200" u="sng" dirty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Collaboration with remote teams</a:t>
            </a: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Scaling framework (LeSS/SAFe/Nexus)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 smtClean="0">
                <a:solidFill>
                  <a:srgbClr val="0AC000"/>
                </a:solidFill>
              </a:rPr>
              <a:t>Expanding a </a:t>
            </a:r>
            <a:r>
              <a:rPr lang="en-US" altLang="ja-JP" sz="3200" u="sng" dirty="0">
                <a:solidFill>
                  <a:srgbClr val="0AC000"/>
                </a:solidFill>
              </a:rPr>
              <a:t>team to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Including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persons to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product development teams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3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Beyond 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corporate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level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as a tool for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56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Open Your Gate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rgbClr val="FF0000"/>
                </a:solidFill>
              </a:rPr>
              <a:t>Not mature yet: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FF0000"/>
                </a:solidFill>
              </a:rPr>
              <a:t>Has </a:t>
            </a:r>
            <a:r>
              <a:rPr lang="en-US" altLang="ja-JP" sz="3200" dirty="0">
                <a:solidFill>
                  <a:srgbClr val="FF0000"/>
                </a:solidFill>
              </a:rPr>
              <a:t>not reached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 the pragmatic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ideas and practices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0AC000"/>
                </a:solidFill>
              </a:rPr>
              <a:t>Focusing more </a:t>
            </a:r>
            <a:r>
              <a:rPr lang="en-US" altLang="ja-JP" sz="3200" dirty="0">
                <a:solidFill>
                  <a:srgbClr val="0AC000"/>
                </a:solidFill>
              </a:rPr>
              <a:t>on </a:t>
            </a:r>
            <a:r>
              <a:rPr lang="en-US" altLang="ja-JP" sz="3200" dirty="0" smtClean="0">
                <a:solidFill>
                  <a:srgbClr val="0AC000"/>
                </a:solidFill>
              </a:rPr>
              <a:t>outcome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is a good attitude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to overcome the limitation of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Agile Software Development</a:t>
            </a:r>
            <a:endParaRPr lang="ja-JP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0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Database 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BizDevOps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(+ business)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DevSecOps	(+ security)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Continuous Delivery/Deployment</a:t>
            </a:r>
          </a:p>
        </p:txBody>
      </p:sp>
    </p:spTree>
    <p:extLst>
      <p:ext uri="{BB962C8B-B14F-4D97-AF65-F5344CB8AC3E}">
        <p14:creationId xmlns:p14="http://schemas.microsoft.com/office/powerpoint/2010/main" val="17065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We can utilize them for</a:t>
            </a: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making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development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easier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delivering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values to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markets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more quickly</a:t>
            </a: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giving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to 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increasing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0285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Focusing more on outcome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is the biggest trend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of Agile2018</a:t>
            </a:r>
          </a:p>
        </p:txBody>
      </p:sp>
    </p:spTree>
    <p:extLst>
      <p:ext uri="{BB962C8B-B14F-4D97-AF65-F5344CB8AC3E}">
        <p14:creationId xmlns:p14="http://schemas.microsoft.com/office/powerpoint/2010/main" val="11952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564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Approaches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Technical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Process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Tools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7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1) </a:t>
            </a:r>
            <a:r>
              <a:rPr lang="en-US" altLang="ja-JP" sz="7200" dirty="0" smtClean="0"/>
              <a:t>Technical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20380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Continuous </a:t>
            </a:r>
            <a:r>
              <a:rPr lang="en-US" altLang="ja-JP" sz="4400" dirty="0"/>
              <a:t>Delivery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800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Scott Ambler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Session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Database DevOps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Strategies: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Vertical Slicing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Clean Architecture/Design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Agile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Modeling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 smtClean="0">
                <a:solidFill>
                  <a:srgbClr val="0AC000"/>
                </a:solidFill>
              </a:rPr>
              <a:t>Refactoring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>
                <a:solidFill>
                  <a:srgbClr val="0AC000"/>
                </a:solidFill>
              </a:rPr>
              <a:t>Regression </a:t>
            </a:r>
            <a:r>
              <a:rPr lang="en-US" altLang="ja-JP" sz="2200" dirty="0" smtClean="0">
                <a:solidFill>
                  <a:srgbClr val="0AC000"/>
                </a:solidFill>
              </a:rPr>
              <a:t>Testing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Continuous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Database </a:t>
            </a:r>
            <a:r>
              <a:rPr lang="en-US" altLang="ja-JP" sz="2200" dirty="0" smtClean="0">
                <a:solidFill>
                  <a:srgbClr val="0AC000"/>
                </a:solidFill>
              </a:rPr>
              <a:t>Integration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Config Management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Operational DB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Monitoring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2386800"/>
            <a:ext cx="4017600" cy="3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Shahzad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Zafar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Session 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Chaos Engineering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Start from </a:t>
            </a:r>
            <a:r>
              <a:rPr lang="en-US" altLang="ja-JP" sz="2200" dirty="0" smtClean="0">
                <a:solidFill>
                  <a:srgbClr val="0AC000"/>
                </a:solidFill>
              </a:rPr>
              <a:t>hypothesis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Prioritize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actions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based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on risks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Real experiments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e.g.) Failure of LB</a:t>
            </a:r>
          </a:p>
          <a:p>
            <a:pPr marL="182563" indent="-182563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Scaling beyond </a:t>
            </a:r>
            <a:r>
              <a:rPr lang="en-US" altLang="ja-JP" sz="2200" dirty="0">
                <a:solidFill>
                  <a:srgbClr val="0AC000"/>
                </a:solidFill>
              </a:rPr>
              <a:t>a t</a:t>
            </a:r>
            <a:r>
              <a:rPr lang="en-US" altLang="ja-JP" sz="2200" dirty="0" smtClean="0">
                <a:solidFill>
                  <a:srgbClr val="0AC000"/>
                </a:solidFill>
              </a:rPr>
              <a:t>eam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8" y="2386798"/>
            <a:ext cx="4017600" cy="3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 San Diego, CA, USA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123"/>
            <a:ext cx="3600000" cy="27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170123"/>
            <a:ext cx="3600000" cy="270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870123"/>
            <a:ext cx="3600000" cy="27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617"/>
            <a:ext cx="5544000" cy="23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/>
              <a:t>2) Process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2943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Metrics (Agile Data)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Troy Magennis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82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Mob Programming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Embrace Keybind</a:t>
            </a:r>
          </a:p>
        </p:txBody>
      </p:sp>
    </p:spTree>
    <p:extLst>
      <p:ext uri="{BB962C8B-B14F-4D97-AF65-F5344CB8AC3E}">
        <p14:creationId xmlns:p14="http://schemas.microsoft.com/office/powerpoint/2010/main" val="10694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Hunter Industries, Inc.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altLang="ja-JP" sz="4400" dirty="0" smtClean="0"/>
              <a:t>Learning to Experiment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tx2"/>
            </a:solidFill>
          </a:ln>
        </p:spPr>
        <p:txBody>
          <a:bodyPr anchor="ctr">
            <a:noAutofit/>
          </a:bodyPr>
          <a:lstStyle/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511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3</a:t>
            </a:r>
            <a:r>
              <a:rPr lang="en-US" altLang="ja-JP" sz="7200" dirty="0" smtClean="0"/>
              <a:t>) Tools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1449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Portfolio Dashboard Poker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start/facilitate communication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ith prepared/often-used ideas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14525"/>
            <a:ext cx="3851999" cy="28809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51" y="3214525"/>
            <a:ext cx="3851999" cy="288097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474649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Scenarios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0935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1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Wisdom of Crowds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gather ideas widely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from different contexts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4" y="2855500"/>
            <a:ext cx="2430000" cy="32399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87" y="2855499"/>
            <a:ext cx="2430000" cy="324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50" y="2855499"/>
            <a:ext cx="2430000" cy="3240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66824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Problems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9200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Solutions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20350" y="6075998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Analysis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39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impact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based on “Psychological Safety”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3 bases</a:t>
            </a:r>
            <a:endParaRPr lang="en-US" altLang="ja-JP" sz="3200" dirty="0">
              <a:solidFill>
                <a:srgbClr val="0AC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1872000" y="5816271"/>
            <a:ext cx="1800000" cy="54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Tech</a:t>
            </a: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3672000" y="5816271"/>
            <a:ext cx="1800000" cy="54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Process</a:t>
            </a:r>
          </a:p>
        </p:txBody>
      </p:sp>
      <p:pic>
        <p:nvPicPr>
          <p:cNvPr id="7" name="図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0" y="3218781"/>
            <a:ext cx="2520000" cy="2520000"/>
          </a:xfrm>
          <a:prstGeom prst="rect">
            <a:avLst/>
          </a:prstGeom>
          <a:ln>
            <a:noFill/>
          </a:ln>
        </p:spPr>
      </p:pic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5472000" y="5816271"/>
            <a:ext cx="1800000" cy="5591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5935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2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Testing &amp; Quality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They are common topics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Code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eview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Testers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Facilitation by Testers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BDD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Developer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Testing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Testers should </a:t>
            </a:r>
            <a:r>
              <a:rPr lang="en-US" altLang="ja-JP" sz="3600" dirty="0" smtClean="0">
                <a:solidFill>
                  <a:srgbClr val="0AC000"/>
                </a:solidFill>
              </a:rPr>
              <a:t>overcome</a:t>
            </a:r>
          </a:p>
          <a:p>
            <a:pPr algn="ctr"/>
            <a:r>
              <a:rPr lang="en-US" altLang="ja-JP" sz="3600" dirty="0" smtClean="0">
                <a:solidFill>
                  <a:srgbClr val="0AC000"/>
                </a:solidFill>
              </a:rPr>
              <a:t>current role/silo!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3905573" y="4479011"/>
            <a:ext cx="1224366" cy="449451"/>
          </a:xfrm>
          <a:prstGeom prst="downArrow">
            <a:avLst/>
          </a:prstGeom>
          <a:solidFill>
            <a:srgbClr val="0AC000"/>
          </a:solidFill>
          <a:ln>
            <a:solidFill>
              <a:srgbClr val="0A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7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With Global Practitioners!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 descr="Author of &quot;Fearless Change&quot;" title="Linda Ris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99"/>
            <a:ext cx="3196800" cy="1799279"/>
          </a:xfrm>
          <a:prstGeom prst="rect">
            <a:avLst/>
          </a:prstGeom>
        </p:spPr>
      </p:pic>
      <p:pic>
        <p:nvPicPr>
          <p:cNvPr id="5" name="図 4" descr="Inventor of Mob Programming" title="Woody Zuill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0" y="1689099"/>
            <a:ext cx="3196800" cy="1799279"/>
          </a:xfrm>
          <a:prstGeom prst="rect">
            <a:avLst/>
          </a:prstGeom>
        </p:spPr>
      </p:pic>
      <p:pic>
        <p:nvPicPr>
          <p:cNvPr id="6" name="図 5" descr="Agile Coaches from Denmark &amp; Germany" title="Per Molsing Beining &amp; Martin Heid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499"/>
            <a:ext cx="2880000" cy="2160000"/>
          </a:xfrm>
          <a:prstGeom prst="rect">
            <a:avLst/>
          </a:prstGeom>
        </p:spPr>
      </p:pic>
      <p:pic>
        <p:nvPicPr>
          <p:cNvPr id="7" name="図 6" descr="Keynote speaker of DevOpsDays Tokyo 2018" title="Stas Zvinyatskovsky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689099"/>
            <a:ext cx="2401200" cy="1800900"/>
          </a:xfrm>
          <a:prstGeom prst="rect">
            <a:avLst/>
          </a:prstGeom>
        </p:spPr>
      </p:pic>
      <p:pic>
        <p:nvPicPr>
          <p:cNvPr id="8" name="図 7" descr="CEO of codeX from South Africa" title="Cara Turner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44" y="3935499"/>
            <a:ext cx="2879281" cy="2167200"/>
          </a:xfrm>
          <a:prstGeom prst="rect">
            <a:avLst/>
          </a:prstGeom>
        </p:spPr>
      </p:pic>
      <p:pic>
        <p:nvPicPr>
          <p:cNvPr id="10" name="図 9" descr="Author of &quot;Beyond Legacy Code&quot;" title="David Bernstein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9" y="394269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chemeClr val="tx2"/>
            </a:solidFill>
          </a:ln>
        </p:spPr>
        <p:txBody>
          <a:bodyPr anchor="b">
            <a:no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So many attendees</a:t>
            </a:r>
          </a:p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showed dissatisfaction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No OpenJam </a:t>
            </a:r>
            <a:r>
              <a:rPr lang="en-US" altLang="ja-JP" sz="4400" dirty="0">
                <a:latin typeface="ヒラギノ角ゴ ProN W6"/>
                <a:ea typeface="ヒラギノ角ゴ ProN W6"/>
                <a:cs typeface="ヒラギノ角ゴ ProN W6"/>
                <a:sym typeface="Wingdings"/>
              </a:rPr>
              <a:t>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rgbClr val="0AC000"/>
                </a:solidFill>
              </a:rPr>
              <a:t>OpenJam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is a chance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to make presentations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freely!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It had held until 2017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I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prepared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 presentation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but disappeared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this year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</a:t>
            </a:r>
          </a:p>
          <a:p>
            <a:pPr marL="342900" indent="-342900">
              <a:buFont typeface="Arial" charset="0"/>
              <a:buChar char="•"/>
            </a:pPr>
            <a:endParaRPr lang="en-US" altLang="ja-JP" sz="2200" dirty="0">
              <a:solidFill>
                <a:schemeClr val="bg1">
                  <a:lumMod val="50000"/>
                </a:schemeClr>
              </a:solidFill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rgbClr val="0AC000"/>
                </a:solidFill>
                <a:sym typeface="Wingdings"/>
              </a:rPr>
              <a:t>Please resume it!</a:t>
            </a:r>
            <a:endParaRPr lang="en-US" altLang="ja-JP" sz="2200" dirty="0" smtClean="0">
              <a:solidFill>
                <a:srgbClr val="0AC00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1485901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Not Only Sessions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0AC000"/>
                </a:solidFill>
              </a:rPr>
              <a:t>We can reach to practitioners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</a:rPr>
              <a:t>henever we can!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86" y="2770428"/>
            <a:ext cx="4781228" cy="35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550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/>
              <a:t>Agile is trying to reach to business</a:t>
            </a:r>
            <a:endParaRPr lang="en-US" altLang="ja-JP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23570"/>
            <a:ext cx="4923081" cy="35719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03" y="2523570"/>
            <a:ext cx="2678947" cy="35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/>
              <a:t>New technology/practices/tool</a:t>
            </a:r>
          </a:p>
          <a:p>
            <a:pPr algn="ctr"/>
            <a:r>
              <a:rPr lang="en-US" altLang="ja-JP" sz="3200" dirty="0" smtClean="0"/>
              <a:t>are increasing for Business Agility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04" y="3192651"/>
            <a:ext cx="3881246" cy="29028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92651"/>
            <a:ext cx="3870464" cy="290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FF0000"/>
                </a:solidFill>
              </a:rPr>
              <a:t>But...immature yet</a:t>
            </a:r>
          </a:p>
        </p:txBody>
      </p:sp>
    </p:spTree>
    <p:extLst>
      <p:ext uri="{BB962C8B-B14F-4D97-AF65-F5344CB8AC3E}">
        <p14:creationId xmlns:p14="http://schemas.microsoft.com/office/powerpoint/2010/main" val="45939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 smtClean="0">
                <a:solidFill>
                  <a:srgbClr val="0AC000"/>
                </a:solidFill>
              </a:rPr>
              <a:t>Let’s find our way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t</a:t>
            </a:r>
            <a:r>
              <a:rPr lang="en-US" altLang="ja-JP" sz="3200" dirty="0" smtClean="0">
                <a:solidFill>
                  <a:srgbClr val="0AC000"/>
                </a:solidFill>
              </a:rPr>
              <a:t>o contribute to our business</a:t>
            </a:r>
          </a:p>
          <a:p>
            <a:pPr algn="ctr"/>
            <a:r>
              <a:rPr lang="en-US" altLang="ja-JP" sz="3200" dirty="0">
                <a:solidFill>
                  <a:srgbClr val="0AC000"/>
                </a:solidFill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</a:rPr>
              <a:t>ith Agile!</a:t>
            </a:r>
            <a:endParaRPr lang="en-US" altLang="ja-JP" sz="3200" dirty="0">
              <a:solidFill>
                <a:srgbClr val="0AC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26" y="3268077"/>
            <a:ext cx="4262349" cy="31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9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And...Show Our Ideas!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Agile2019</a:t>
            </a:r>
            <a:r>
              <a:rPr lang="ja-JP" altLang="en-US" sz="4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のページを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302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6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times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attendee from Japan</a:t>
            </a:r>
            <a:r>
              <a:rPr lang="en-US" altLang="ja-JP" sz="3600" dirty="0" smtClean="0">
                <a:solidFill>
                  <a:srgbClr val="0AC000"/>
                </a:solidFill>
              </a:rPr>
              <a:t>!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[Reports]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Agile2017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Agile2016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Agile2014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(EN)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/>
              </a:rPr>
              <a:t>Agile2013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Agile2012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</p:txBody>
      </p:sp>
    </p:spTree>
    <p:extLst>
      <p:ext uri="{BB962C8B-B14F-4D97-AF65-F5344CB8AC3E}">
        <p14:creationId xmlns:p14="http://schemas.microsoft.com/office/powerpoint/2010/main" val="1852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0955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back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2013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Speech at OpenJam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0" y="2240369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4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Misc.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7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3171</TotalTime>
  <Words>1092</Words>
  <Application>Microsoft Macintosh PowerPoint</Application>
  <PresentationFormat>画面に合わせる (4:3)</PresentationFormat>
  <Paragraphs>500</Paragraphs>
  <Slides>47</Slides>
  <Notes>38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47</vt:i4>
      </vt:variant>
    </vt:vector>
  </HeadingPairs>
  <TitlesOfParts>
    <vt:vector size="57" baseType="lpstr">
      <vt:lpstr>Calibri</vt:lpstr>
      <vt:lpstr>Franklin Gothic Book</vt:lpstr>
      <vt:lpstr>HGPｺﾞｼｯｸE</vt:lpstr>
      <vt:lpstr>Hiragino Kaku Gothic ProN W6</vt:lpstr>
      <vt:lpstr>ＭＳ Ｐゴシック</vt:lpstr>
      <vt:lpstr>Wingdings</vt:lpstr>
      <vt:lpstr>ヒラギノ角ゴ ProN W6</vt:lpstr>
      <vt:lpstr>Arial</vt:lpstr>
      <vt:lpstr>Office テーマ</vt:lpstr>
      <vt:lpstr>1_Office テーマ</vt:lpstr>
      <vt:lpstr>From Output to Outcome</vt:lpstr>
      <vt:lpstr>Open Your Gate</vt:lpstr>
      <vt:lpstr>In San Diego, CA, USA</vt:lpstr>
      <vt:lpstr>With Global Practitioners!</vt:lpstr>
      <vt:lpstr>Hiroyuki Ito (The HIRO)</vt:lpstr>
      <vt:lpstr>$ history</vt:lpstr>
      <vt:lpstr>$ history</vt:lpstr>
      <vt:lpstr>Agenda</vt:lpstr>
      <vt:lpstr>PowerPoint プレゼンテーション</vt:lpstr>
      <vt:lpstr>What is Agile2018?</vt:lpstr>
      <vt:lpstr>Basic Information</vt:lpstr>
      <vt:lpstr>Categories (2018)</vt:lpstr>
      <vt:lpstr>Categories (2018)</vt:lpstr>
      <vt:lpstr>Categories (2018)</vt:lpstr>
      <vt:lpstr>[FYI] Categories (2017)</vt:lpstr>
      <vt:lpstr>PowerPoint プレゼンテーション</vt:lpstr>
      <vt:lpstr>3 Big Trends of Agile2018</vt:lpstr>
      <vt:lpstr>1) Scaling Agile</vt:lpstr>
      <vt:lpstr>2) Business Agility</vt:lpstr>
      <vt:lpstr>2) Business Agility</vt:lpstr>
      <vt:lpstr>3) Tech for Trial &amp; Errors</vt:lpstr>
      <vt:lpstr>3) Tech for Trial &amp; Errors</vt:lpstr>
      <vt:lpstr>Summary</vt:lpstr>
      <vt:lpstr>PowerPoint プレゼンテーション</vt:lpstr>
      <vt:lpstr>3 Approaches</vt:lpstr>
      <vt:lpstr>1) Technical Approach</vt:lpstr>
      <vt:lpstr>Continuous Delivery</vt:lpstr>
      <vt:lpstr>Database DevOps</vt:lpstr>
      <vt:lpstr>Chaos Engineering</vt:lpstr>
      <vt:lpstr>2) Process Approach</vt:lpstr>
      <vt:lpstr>Metrics (Agile Data)</vt:lpstr>
      <vt:lpstr>Mob Programming</vt:lpstr>
      <vt:lpstr>Learning to Experiment</vt:lpstr>
      <vt:lpstr>3) Tools</vt:lpstr>
      <vt:lpstr>Portfolio Dashboard Poker</vt:lpstr>
      <vt:lpstr>Wisdom of Crowds</vt:lpstr>
      <vt:lpstr>Summary</vt:lpstr>
      <vt:lpstr>PowerPoint プレゼンテーション</vt:lpstr>
      <vt:lpstr>Testing &amp; Quality</vt:lpstr>
      <vt:lpstr>No OpenJam </vt:lpstr>
      <vt:lpstr>Not Only Sessions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And...Show Our Ideas!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5668</cp:revision>
  <dcterms:created xsi:type="dcterms:W3CDTF">2016-11-21T06:16:44Z</dcterms:created>
  <dcterms:modified xsi:type="dcterms:W3CDTF">2018-08-11T02:48:26Z</dcterms:modified>
</cp:coreProperties>
</file>